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BC5BE-AE1A-46BC-A3EF-541BEC09B3F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11D851-6A32-4952-8CF2-64A6FDFB8A81}">
      <dgm:prSet/>
      <dgm:spPr/>
      <dgm:t>
        <a:bodyPr/>
        <a:lstStyle/>
        <a:p>
          <a:pPr>
            <a:defRPr cap="all"/>
          </a:pPr>
          <a:r>
            <a:rPr lang="en-US"/>
            <a:t>RAVELLA ABHINAV</a:t>
          </a:r>
        </a:p>
      </dgm:t>
    </dgm:pt>
    <dgm:pt modelId="{9804159D-1FD5-4A2A-AF25-75A8FF12EF63}" type="parTrans" cxnId="{A941108E-19B0-442E-8E48-82D7DA732586}">
      <dgm:prSet/>
      <dgm:spPr/>
      <dgm:t>
        <a:bodyPr/>
        <a:lstStyle/>
        <a:p>
          <a:endParaRPr lang="en-US"/>
        </a:p>
      </dgm:t>
    </dgm:pt>
    <dgm:pt modelId="{59E95B61-404F-4E5E-8104-8EDD8CF354B7}" type="sibTrans" cxnId="{A941108E-19B0-442E-8E48-82D7DA732586}">
      <dgm:prSet/>
      <dgm:spPr/>
      <dgm:t>
        <a:bodyPr/>
        <a:lstStyle/>
        <a:p>
          <a:endParaRPr lang="en-US"/>
        </a:p>
      </dgm:t>
    </dgm:pt>
    <dgm:pt modelId="{05B3EC9F-B419-4285-AFE9-EA13C7812706}">
      <dgm:prSet/>
      <dgm:spPr/>
      <dgm:t>
        <a:bodyPr/>
        <a:lstStyle/>
        <a:p>
          <a:pPr>
            <a:defRPr cap="all"/>
          </a:pPr>
          <a:r>
            <a:rPr lang="en-US"/>
            <a:t>CB.EN.U4CSE19453</a:t>
          </a:r>
        </a:p>
      </dgm:t>
    </dgm:pt>
    <dgm:pt modelId="{93E5363F-209A-43B8-93A3-379B47BF5D75}" type="parTrans" cxnId="{0DFE7A5F-FB99-44BD-8D57-3037EEF77340}">
      <dgm:prSet/>
      <dgm:spPr/>
      <dgm:t>
        <a:bodyPr/>
        <a:lstStyle/>
        <a:p>
          <a:endParaRPr lang="en-US"/>
        </a:p>
      </dgm:t>
    </dgm:pt>
    <dgm:pt modelId="{5ADD27B9-E12F-43B3-82B5-E9881F00C082}" type="sibTrans" cxnId="{0DFE7A5F-FB99-44BD-8D57-3037EEF77340}">
      <dgm:prSet/>
      <dgm:spPr/>
      <dgm:t>
        <a:bodyPr/>
        <a:lstStyle/>
        <a:p>
          <a:endParaRPr lang="en-US"/>
        </a:p>
      </dgm:t>
    </dgm:pt>
    <dgm:pt modelId="{24CB7D9C-BAC5-49FE-9C3A-C6B7F14BF6A6}" type="pres">
      <dgm:prSet presAssocID="{E02BC5BE-AE1A-46BC-A3EF-541BEC09B3F9}" presName="outerComposite" presStyleCnt="0">
        <dgm:presLayoutVars>
          <dgm:chMax val="5"/>
          <dgm:dir/>
          <dgm:resizeHandles val="exact"/>
        </dgm:presLayoutVars>
      </dgm:prSet>
      <dgm:spPr/>
    </dgm:pt>
    <dgm:pt modelId="{209FD18A-F24A-49D9-B5C9-800BC043F94C}" type="pres">
      <dgm:prSet presAssocID="{E02BC5BE-AE1A-46BC-A3EF-541BEC09B3F9}" presName="dummyMaxCanvas" presStyleCnt="0">
        <dgm:presLayoutVars/>
      </dgm:prSet>
      <dgm:spPr/>
    </dgm:pt>
    <dgm:pt modelId="{CB2D6A61-DBFD-454A-B39A-B3622A2D9101}" type="pres">
      <dgm:prSet presAssocID="{E02BC5BE-AE1A-46BC-A3EF-541BEC09B3F9}" presName="TwoNodes_1" presStyleLbl="node1" presStyleIdx="0" presStyleCnt="2">
        <dgm:presLayoutVars>
          <dgm:bulletEnabled val="1"/>
        </dgm:presLayoutVars>
      </dgm:prSet>
      <dgm:spPr/>
    </dgm:pt>
    <dgm:pt modelId="{7E99FD7B-9127-49A7-A1D0-EB1B22DD6345}" type="pres">
      <dgm:prSet presAssocID="{E02BC5BE-AE1A-46BC-A3EF-541BEC09B3F9}" presName="TwoNodes_2" presStyleLbl="node1" presStyleIdx="1" presStyleCnt="2">
        <dgm:presLayoutVars>
          <dgm:bulletEnabled val="1"/>
        </dgm:presLayoutVars>
      </dgm:prSet>
      <dgm:spPr/>
    </dgm:pt>
    <dgm:pt modelId="{34AB2D29-8238-44FB-A67A-8A93F39029E9}" type="pres">
      <dgm:prSet presAssocID="{E02BC5BE-AE1A-46BC-A3EF-541BEC09B3F9}" presName="TwoConn_1-2" presStyleLbl="fgAccFollowNode1" presStyleIdx="0" presStyleCnt="1">
        <dgm:presLayoutVars>
          <dgm:bulletEnabled val="1"/>
        </dgm:presLayoutVars>
      </dgm:prSet>
      <dgm:spPr/>
    </dgm:pt>
    <dgm:pt modelId="{F2F29525-8A45-4B91-932A-D0FB6E271CD3}" type="pres">
      <dgm:prSet presAssocID="{E02BC5BE-AE1A-46BC-A3EF-541BEC09B3F9}" presName="TwoNodes_1_text" presStyleLbl="node1" presStyleIdx="1" presStyleCnt="2">
        <dgm:presLayoutVars>
          <dgm:bulletEnabled val="1"/>
        </dgm:presLayoutVars>
      </dgm:prSet>
      <dgm:spPr/>
    </dgm:pt>
    <dgm:pt modelId="{AC86C9D6-4432-4366-AF27-BCA27B343866}" type="pres">
      <dgm:prSet presAssocID="{E02BC5BE-AE1A-46BC-A3EF-541BEC09B3F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8839026-685A-4882-B0D6-9EB86EFB35D1}" type="presOf" srcId="{05B3EC9F-B419-4285-AFE9-EA13C7812706}" destId="{AC86C9D6-4432-4366-AF27-BCA27B343866}" srcOrd="1" destOrd="0" presId="urn:microsoft.com/office/officeart/2005/8/layout/vProcess5"/>
    <dgm:cxn modelId="{84962D28-5567-4C48-8771-1098DA68784A}" type="presOf" srcId="{59E95B61-404F-4E5E-8104-8EDD8CF354B7}" destId="{34AB2D29-8238-44FB-A67A-8A93F39029E9}" srcOrd="0" destOrd="0" presId="urn:microsoft.com/office/officeart/2005/8/layout/vProcess5"/>
    <dgm:cxn modelId="{30EF852B-B4DB-4A97-8DA0-758024A1FF78}" type="presOf" srcId="{05B3EC9F-B419-4285-AFE9-EA13C7812706}" destId="{7E99FD7B-9127-49A7-A1D0-EB1B22DD6345}" srcOrd="0" destOrd="0" presId="urn:microsoft.com/office/officeart/2005/8/layout/vProcess5"/>
    <dgm:cxn modelId="{0DFE7A5F-FB99-44BD-8D57-3037EEF77340}" srcId="{E02BC5BE-AE1A-46BC-A3EF-541BEC09B3F9}" destId="{05B3EC9F-B419-4285-AFE9-EA13C7812706}" srcOrd="1" destOrd="0" parTransId="{93E5363F-209A-43B8-93A3-379B47BF5D75}" sibTransId="{5ADD27B9-E12F-43B3-82B5-E9881F00C082}"/>
    <dgm:cxn modelId="{AC3FB947-13B3-4A62-BB00-2319C1EB907D}" type="presOf" srcId="{E02BC5BE-AE1A-46BC-A3EF-541BEC09B3F9}" destId="{24CB7D9C-BAC5-49FE-9C3A-C6B7F14BF6A6}" srcOrd="0" destOrd="0" presId="urn:microsoft.com/office/officeart/2005/8/layout/vProcess5"/>
    <dgm:cxn modelId="{A941108E-19B0-442E-8E48-82D7DA732586}" srcId="{E02BC5BE-AE1A-46BC-A3EF-541BEC09B3F9}" destId="{5E11D851-6A32-4952-8CF2-64A6FDFB8A81}" srcOrd="0" destOrd="0" parTransId="{9804159D-1FD5-4A2A-AF25-75A8FF12EF63}" sibTransId="{59E95B61-404F-4E5E-8104-8EDD8CF354B7}"/>
    <dgm:cxn modelId="{D48FAFA6-049E-4F6F-8203-601B5E200947}" type="presOf" srcId="{5E11D851-6A32-4952-8CF2-64A6FDFB8A81}" destId="{F2F29525-8A45-4B91-932A-D0FB6E271CD3}" srcOrd="1" destOrd="0" presId="urn:microsoft.com/office/officeart/2005/8/layout/vProcess5"/>
    <dgm:cxn modelId="{707FB7AE-2C33-426E-8516-CD3A19742223}" type="presOf" srcId="{5E11D851-6A32-4952-8CF2-64A6FDFB8A81}" destId="{CB2D6A61-DBFD-454A-B39A-B3622A2D9101}" srcOrd="0" destOrd="0" presId="urn:microsoft.com/office/officeart/2005/8/layout/vProcess5"/>
    <dgm:cxn modelId="{BFB2FE63-11B3-461A-AD33-B89933A0494E}" type="presParOf" srcId="{24CB7D9C-BAC5-49FE-9C3A-C6B7F14BF6A6}" destId="{209FD18A-F24A-49D9-B5C9-800BC043F94C}" srcOrd="0" destOrd="0" presId="urn:microsoft.com/office/officeart/2005/8/layout/vProcess5"/>
    <dgm:cxn modelId="{4C28B8B1-A16A-4E0D-A7E5-687AC869FF2E}" type="presParOf" srcId="{24CB7D9C-BAC5-49FE-9C3A-C6B7F14BF6A6}" destId="{CB2D6A61-DBFD-454A-B39A-B3622A2D9101}" srcOrd="1" destOrd="0" presId="urn:microsoft.com/office/officeart/2005/8/layout/vProcess5"/>
    <dgm:cxn modelId="{F48F5336-6D23-43E7-860A-8E9DCC56E105}" type="presParOf" srcId="{24CB7D9C-BAC5-49FE-9C3A-C6B7F14BF6A6}" destId="{7E99FD7B-9127-49A7-A1D0-EB1B22DD6345}" srcOrd="2" destOrd="0" presId="urn:microsoft.com/office/officeart/2005/8/layout/vProcess5"/>
    <dgm:cxn modelId="{39AF14D2-640A-4BE2-895F-6F935EB7889B}" type="presParOf" srcId="{24CB7D9C-BAC5-49FE-9C3A-C6B7F14BF6A6}" destId="{34AB2D29-8238-44FB-A67A-8A93F39029E9}" srcOrd="3" destOrd="0" presId="urn:microsoft.com/office/officeart/2005/8/layout/vProcess5"/>
    <dgm:cxn modelId="{809EA21D-5934-47BA-834B-3D486B20A509}" type="presParOf" srcId="{24CB7D9C-BAC5-49FE-9C3A-C6B7F14BF6A6}" destId="{F2F29525-8A45-4B91-932A-D0FB6E271CD3}" srcOrd="4" destOrd="0" presId="urn:microsoft.com/office/officeart/2005/8/layout/vProcess5"/>
    <dgm:cxn modelId="{1F965A37-39B5-44ED-97A4-66813EF23724}" type="presParOf" srcId="{24CB7D9C-BAC5-49FE-9C3A-C6B7F14BF6A6}" destId="{AC86C9D6-4432-4366-AF27-BCA27B34386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D6A61-DBFD-454A-B39A-B3622A2D9101}">
      <dsp:nvSpPr>
        <dsp:cNvPr id="0" name=""/>
        <dsp:cNvSpPr/>
      </dsp:nvSpPr>
      <dsp:spPr>
        <a:xfrm>
          <a:off x="0" y="0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/>
            <a:t>RAVELLA ABHINAV</a:t>
          </a:r>
        </a:p>
      </dsp:txBody>
      <dsp:txXfrm>
        <a:off x="49212" y="49212"/>
        <a:ext cx="7460711" cy="1581785"/>
      </dsp:txXfrm>
    </dsp:sp>
    <dsp:sp modelId="{7E99FD7B-9127-49A7-A1D0-EB1B22DD6345}">
      <dsp:nvSpPr>
        <dsp:cNvPr id="0" name=""/>
        <dsp:cNvSpPr/>
      </dsp:nvSpPr>
      <dsp:spPr>
        <a:xfrm>
          <a:off x="1623059" y="2053589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900" kern="1200"/>
            <a:t>CB.EN.U4CSE19453</a:t>
          </a:r>
        </a:p>
      </dsp:txBody>
      <dsp:txXfrm>
        <a:off x="1672271" y="2102801"/>
        <a:ext cx="6383719" cy="1581785"/>
      </dsp:txXfrm>
    </dsp:sp>
    <dsp:sp modelId="{34AB2D29-8238-44FB-A67A-8A93F39029E9}">
      <dsp:nvSpPr>
        <dsp:cNvPr id="0" name=""/>
        <dsp:cNvSpPr/>
      </dsp:nvSpPr>
      <dsp:spPr>
        <a:xfrm>
          <a:off x="8105203" y="1320831"/>
          <a:ext cx="1092136" cy="10921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0934" y="1320831"/>
        <a:ext cx="600674" cy="821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AA5D-BC69-4661-81BB-AA5112F00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DD711-2F70-42B3-8AA4-D45FB549B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73ED1-D865-4B12-9257-1626DB8C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05926-B6EE-49C3-8E48-AAC6B9C9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F2A3D-3885-4FFC-9607-D29E6CA1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09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F1C0-7FEB-4140-8212-16F4BB5E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8B34-E047-4EF7-9334-3B3DE2FD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D600-DE10-4948-A153-FAA9C00C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F12D-E9D3-485D-ADCE-C5DD55F9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0DC32-7356-4AA5-8760-F3AA6E56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87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A388B-ECEC-435F-BD07-D1EB1323F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4664D-80FF-4FB0-AD57-B3370C03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AD6B5-D331-47D8-A2DF-E2120D6E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0042F-943F-4D16-9297-06664781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E0316-D46A-4CD7-8ACF-015551A8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74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57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99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77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8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06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9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EE33-3A3D-459C-8B1E-8EA678F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16C63-616C-4A2E-A676-71130262C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6EE50-1F91-4958-99B8-ADF28069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598A-BB31-4C6E-8250-19CAACF1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8F198-467E-438A-BEFF-1B00AB22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319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96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7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7CD5-F690-4B09-903D-6A40B7F4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6EA43-EFDF-4F60-A5E1-35CE90477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8531D-87C2-4CAC-973E-98F8438D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225CA-445F-499B-ACA7-72196CE0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10F3B-B303-4874-B1BF-DF23CD99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59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4695-E64B-408E-A957-5AA23C63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E38C-789A-49C5-B053-E618CE95D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E149B-D2CB-469E-BA03-25C2CCBC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21193-FEB3-464C-AC42-53AF4FC2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DFF6F-E6A8-4F80-8202-5237167B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55D32-C696-4A3B-BA41-295BFE59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1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3046-EF06-489E-A9E2-908905FB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CF88-1116-410A-BF0D-F74D3B3E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9C512-5F40-46F8-B15B-5323CACF4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66D3C-59CB-4202-9A0C-068001226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30683-534F-465E-950E-44B5B9D64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0B9BE-38AB-4A8D-A700-A8AEC98D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9B815-4AB9-4A04-A5AB-5E044D8A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04A85-50DE-4270-8BB8-857F6DBB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68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E5EA-2C1C-4D33-A7F0-BEDAFEC8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26971-7ACD-458A-BF13-BE803FC4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85596-D81F-44F9-86DB-6661C22C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0CE6A-FC0F-4B2A-A734-7B9523A7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0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B0B7B-7572-426E-BE57-51B7EAF9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2150A-BB93-4F0B-A1F6-031F5785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3716C-F4B7-4C6E-BC5E-27FE15F7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57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0BB1-35EE-45E2-94A2-41B4862D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E85E-C6D6-4DE4-8685-FE6199B0B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CEA25-DACD-45B0-84EB-CDB723166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6BFF2-DDFB-4A2F-8155-5BC206F1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0D3CD-D366-4504-9290-8B099B469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E9678-9A6A-4E63-875F-8014C821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0F52-988F-47A0-99C4-84B3E3D1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3409F-031F-4CE0-9AB2-B644EA75F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3262F-1947-4171-B5D5-91D12C101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6008C-97E4-46E8-A2F1-D343EF80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E13A5-267C-4B08-94C1-47E00952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DA3BD-AD9C-4C68-8749-10FBD6BA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44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21677-20DE-4778-A938-D1DF4C68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EBE3B-8510-46EE-83E1-D0CF669A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A464-58B7-465F-87F9-7CA8F9B30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B6F0E-80FD-4355-9967-6EA1FC34E277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366EE-DE47-4BAA-A338-5E4B029CB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E48F9-E1D5-4255-9FF9-8F411BF1D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74BE-5007-4A27-98EA-C6E7397818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22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772C850F-90A5-0C00-33F2-18950A92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9D71B-B197-46B6-BD02-057BE998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IN" sz="6600" dirty="0"/>
              <a:t>MongoDB Case study</a:t>
            </a:r>
            <a:br>
              <a:rPr lang="en-IN" sz="6600" dirty="0"/>
            </a:br>
            <a:r>
              <a:rPr lang="en-IN" sz="6600" dirty="0"/>
              <a:t> Review: Group 11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D6DD4-D6CC-4A0C-88BD-0C1DAE7BB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IN" sz="2000" b="1" dirty="0"/>
              <a:t>19CSE357 | BIGDATA ANALYTICS	DIVESH KOSURI [CB.EN.U4CSE19422] </a:t>
            </a:r>
          </a:p>
        </p:txBody>
      </p:sp>
    </p:spTree>
    <p:extLst>
      <p:ext uri="{BB962C8B-B14F-4D97-AF65-F5344CB8AC3E}">
        <p14:creationId xmlns:p14="http://schemas.microsoft.com/office/powerpoint/2010/main" val="244283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2CE503-7E9E-4E41-92E0-74E951F1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IN" sz="4000"/>
              <a:t>MAP-REDUCE QUERY 2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EBF98-A8D0-4F0C-A7B9-4666A7F7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78" y="671951"/>
            <a:ext cx="9203038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DDF6-3F2B-48E0-9406-391C5115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270" y="4597201"/>
            <a:ext cx="8101047" cy="21801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800" b="1" dirty="0"/>
              <a:t>QUERY 9: </a:t>
            </a:r>
            <a:r>
              <a:rPr lang="en-IN" sz="1800" dirty="0"/>
              <a:t>Defining Mapper and Reducer </a:t>
            </a:r>
          </a:p>
          <a:p>
            <a:r>
              <a:rPr lang="en-IN" sz="1800" dirty="0"/>
              <a:t>var mapCheck2 = function(){ emit( </a:t>
            </a:r>
            <a:r>
              <a:rPr lang="en-IN" sz="1800" dirty="0" err="1"/>
              <a:t>this.carrier_name</a:t>
            </a:r>
            <a:r>
              <a:rPr lang="en-IN" sz="1800" dirty="0"/>
              <a:t>, </a:t>
            </a:r>
            <a:r>
              <a:rPr lang="en-IN" sz="1800" dirty="0" err="1"/>
              <a:t>this.weather_delay</a:t>
            </a:r>
            <a:r>
              <a:rPr lang="en-IN" sz="1800" dirty="0"/>
              <a:t> );}</a:t>
            </a:r>
          </a:p>
          <a:p>
            <a:r>
              <a:rPr lang="en-IN" sz="1800" dirty="0"/>
              <a:t>var reduceCheck2 = function( key, </a:t>
            </a:r>
            <a:r>
              <a:rPr lang="en-IN" sz="1800" dirty="0" err="1"/>
              <a:t>valArr</a:t>
            </a:r>
            <a:r>
              <a:rPr lang="en-IN" sz="1800" dirty="0"/>
              <a:t> ) {return </a:t>
            </a:r>
            <a:r>
              <a:rPr lang="en-IN" sz="1800" dirty="0" err="1"/>
              <a:t>Array.sum</a:t>
            </a:r>
            <a:r>
              <a:rPr lang="en-IN" sz="1800" dirty="0"/>
              <a:t>( </a:t>
            </a:r>
            <a:r>
              <a:rPr lang="en-IN" sz="1800" dirty="0" err="1"/>
              <a:t>valArr</a:t>
            </a:r>
            <a:r>
              <a:rPr lang="en-IN" sz="1800" dirty="0"/>
              <a:t> );}</a:t>
            </a:r>
          </a:p>
          <a:p>
            <a:r>
              <a:rPr lang="en-IN" sz="1800" dirty="0" err="1"/>
              <a:t>db.delayData.mapReduce</a:t>
            </a:r>
            <a:r>
              <a:rPr lang="en-IN" sz="1800" dirty="0"/>
              <a:t>( mapCheck2, reduceCheck2, {out:"</a:t>
            </a:r>
            <a:r>
              <a:rPr lang="en-IN" sz="1800" dirty="0" err="1"/>
              <a:t>NewOutputMR</a:t>
            </a:r>
            <a:r>
              <a:rPr lang="en-IN" sz="1800" dirty="0"/>
              <a:t>"});</a:t>
            </a:r>
          </a:p>
        </p:txBody>
      </p:sp>
    </p:spTree>
    <p:extLst>
      <p:ext uri="{BB962C8B-B14F-4D97-AF65-F5344CB8AC3E}">
        <p14:creationId xmlns:p14="http://schemas.microsoft.com/office/powerpoint/2010/main" val="335779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759417-CE7F-4DF6-9A82-3F06B726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IN" sz="4000" dirty="0">
                <a:cs typeface="Calibri Light"/>
              </a:rPr>
              <a:t>Loading Data</a:t>
            </a:r>
            <a:endParaRPr lang="en-IN" sz="40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859CE-970B-4FB8-8DBE-C238DC5A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00" y="671951"/>
            <a:ext cx="5013593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DDA8-FD56-4956-B873-7CE86D6D0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QUERY 10:</a:t>
            </a:r>
          </a:p>
          <a:p>
            <a:pPr marL="0" indent="0">
              <a:buNone/>
            </a:pPr>
            <a:r>
              <a:rPr lang="en-US" sz="2400" dirty="0"/>
              <a:t> Loading the output with sorted order according to the requirement.</a:t>
            </a:r>
          </a:p>
        </p:txBody>
      </p:sp>
    </p:spTree>
    <p:extLst>
      <p:ext uri="{BB962C8B-B14F-4D97-AF65-F5344CB8AC3E}">
        <p14:creationId xmlns:p14="http://schemas.microsoft.com/office/powerpoint/2010/main" val="401850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701B-EDCD-46A6-9E2A-10D9253FF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MongoDB Review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3D471-8C08-4D0C-86D4-73220A32F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 KOUSHIK [CB.EN.U4CSE19449]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03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D8AC-E663-476A-98FA-B135FA0E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Updating the carrier name from the database.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CF0B-5C22-488B-9F91-2EACC751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db.delayData.update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({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carrier_name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"American Airlines Inc."},{$set:{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carrier_name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"Russian Airlines Inc."}},{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multi:true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C0AB7-2168-4C80-AF57-21C84A3E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11" y="2679826"/>
            <a:ext cx="9189267" cy="29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6233-22D4-422C-92C6-5F522659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Finding the maximum number of flights cancelled for that airport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4715-8E12-4660-A403-00E482A6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db.delayData.aggregate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([{$group : {_id : "$airport", number : {$max : "$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arr_cancelled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"}}}])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BB4E1-434F-441B-90FD-BE070D56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04" y="2678143"/>
            <a:ext cx="9189267" cy="34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27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8C18-C585-4D93-B398-026A2EAE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Finding the flights data which ends with a Strings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56CE7-C469-429A-99E0-9452A5DF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db.delayData.find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({airport :/D$/});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73F39-0F66-4120-B7A1-D70A3416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16" y="2689862"/>
            <a:ext cx="8329189" cy="27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EFEB-EE23-45C9-92AE-B05A5F3B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Skip: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1C47-440F-4894-A945-0214EA69C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db.delayData.find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().limit(6).skip(1).sort({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security_delay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1});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0862E-B1B6-4322-91EA-58DEB911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6" y="2362954"/>
            <a:ext cx="8265814" cy="29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ED8D-99E2-4BE6-9D4F-EC0384B9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 To find how many flights are there in carrier by using Count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9434-2667-4820-9915-CA898F11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db.delayData.count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({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carrier:"AA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"});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882C0-3F46-41F2-9678-B8135DDF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18" y="3358836"/>
            <a:ext cx="5681992" cy="12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5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81002-3A8F-4AC0-952B-9E09E87F8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947917" cy="3576164"/>
          </a:xfrm>
        </p:spPr>
        <p:txBody>
          <a:bodyPr anchor="b">
            <a:normAutofit/>
          </a:bodyPr>
          <a:lstStyle/>
          <a:p>
            <a:pPr algn="l"/>
            <a:r>
              <a:rPr lang="en-US" sz="8100" dirty="0"/>
              <a:t>CASESTUDY: AIRPORTS ANALYTICS</a:t>
            </a:r>
            <a:br>
              <a:rPr lang="en-US" sz="8100" dirty="0"/>
            </a:br>
            <a:r>
              <a:rPr lang="en-US" sz="8100" dirty="0"/>
              <a:t>Analysis with MongoDB</a:t>
            </a:r>
            <a:endParaRPr lang="en-IN" sz="8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89C18-E84D-48B8-9B6B-BFBE032EC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19CSE357 | Group 11</a:t>
            </a:r>
          </a:p>
          <a:p>
            <a:pPr algn="l"/>
            <a:r>
              <a:rPr lang="en-US" dirty="0"/>
              <a:t>BIGDATA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98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0F6447F-ACE2-6996-F3C7-8CD402CFAF8F}"/>
              </a:ext>
            </a:extLst>
          </p:cNvPr>
          <p:cNvGraphicFramePr/>
          <p:nvPr/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536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7454B-C795-4375-866B-A774BEF8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US" sz="2800" dirty="0"/>
              <a:t>FINDING THE MINIMUM AND MAXIMUM YEAR RECORDED IN THE DATABASE</a:t>
            </a:r>
            <a:endParaRPr lang="en-IN" sz="280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8B4D0-652C-4C26-ABF3-F8543080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1" y="671951"/>
            <a:ext cx="5070351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70CD-CE4D-43CD-B47F-13C8D79BF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464" y="4767660"/>
            <a:ext cx="6709089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b="1" dirty="0"/>
              <a:t>QUERY 1: </a:t>
            </a:r>
            <a:r>
              <a:rPr lang="en-IN" sz="2400" dirty="0" err="1"/>
              <a:t>db.delayData.find</a:t>
            </a:r>
            <a:r>
              <a:rPr lang="en-IN" sz="2400" dirty="0"/>
              <a:t>().sort({year:1}).limit(1).pretty();</a:t>
            </a:r>
          </a:p>
        </p:txBody>
      </p:sp>
    </p:spTree>
    <p:extLst>
      <p:ext uri="{BB962C8B-B14F-4D97-AF65-F5344CB8AC3E}">
        <p14:creationId xmlns:p14="http://schemas.microsoft.com/office/powerpoint/2010/main" val="17145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B2A5C-1173-4BE4-8E25-AE44B1E7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  <a:effectLst/>
                <a:latin typeface="Arial Rounded MT Bold"/>
                <a:ea typeface="Calibri" panose="020F0502020204030204" pitchFamily="34" charset="0"/>
              </a:rPr>
              <a:t>1. </a:t>
            </a:r>
            <a:r>
              <a:rPr lang="en-IN" b="1">
                <a:solidFill>
                  <a:schemeClr val="bg1"/>
                </a:solidFill>
                <a:latin typeface="Arial Rounded MT Bold"/>
                <a:ea typeface="+mj-lt"/>
                <a:cs typeface="+mj-lt"/>
              </a:rPr>
              <a:t>Find the airports that which flights count in between 500 and 1000</a:t>
            </a:r>
            <a:r>
              <a:rPr lang="en-IN" b="1">
                <a:solidFill>
                  <a:schemeClr val="bg1"/>
                </a:solidFill>
                <a:latin typeface="Arial Rounded MT Bold"/>
                <a:ea typeface="Calibri" panose="020F0502020204030204" pitchFamily="34" charset="0"/>
              </a:rPr>
              <a:t>?</a:t>
            </a:r>
            <a:endParaRPr lang="en-IN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86FA667-D6F0-0BF1-0B32-B068025BC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7936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D57B-BE4B-4DF0-A8EF-589144B7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2200">
                <a:effectLst/>
                <a:latin typeface="Arial Rounded MT Bold"/>
                <a:ea typeface="Calibri" panose="020F0502020204030204" pitchFamily="34" charset="0"/>
                <a:cs typeface="Times New Roman"/>
              </a:rPr>
              <a:t>Query:</a:t>
            </a:r>
            <a:r>
              <a:rPr lang="en-IN" sz="2200">
                <a:latin typeface="Arial Rounded MT Bold"/>
                <a:ea typeface="Calibri" panose="020F0502020204030204" pitchFamily="34" charset="0"/>
                <a:cs typeface="Times New Roman"/>
              </a:rPr>
              <a:t> </a:t>
            </a:r>
            <a:endParaRPr lang="en-IN" sz="220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sz="2200">
                <a:latin typeface="Consolas"/>
                <a:ea typeface="+mn-lt"/>
                <a:cs typeface="+mn-lt"/>
              </a:rPr>
              <a:t>db.delayData.find({arr_flights : {$lt :1000, $gt : 500}})</a:t>
            </a:r>
            <a:endParaRPr lang="en-IN" sz="2200">
              <a:effectLst/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IN" sz="22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sz="2200" b="1" dirty="0">
                <a:ea typeface="+mn-lt"/>
                <a:cs typeface="+mn-lt"/>
              </a:rPr>
              <a:t>To find one document:</a:t>
            </a:r>
            <a:endParaRPr lang="en-GB" sz="2200" dirty="0">
              <a:ea typeface="+mn-lt"/>
              <a:cs typeface="+mn-lt"/>
            </a:endParaRPr>
          </a:p>
          <a:p>
            <a:pPr>
              <a:buFont typeface="Arial" panose="05050102010706020507" pitchFamily="18" charset="2"/>
              <a:buChar char="•"/>
            </a:pPr>
            <a:r>
              <a:rPr lang="en-IN" sz="2200" dirty="0" err="1">
                <a:latin typeface="Consolas"/>
                <a:ea typeface="+mn-lt"/>
                <a:cs typeface="+mn-lt"/>
              </a:rPr>
              <a:t>db.delayData.findOne</a:t>
            </a:r>
            <a:r>
              <a:rPr lang="en-IN" sz="2200" dirty="0">
                <a:latin typeface="Consolas"/>
                <a:ea typeface="+mn-lt"/>
                <a:cs typeface="+mn-lt"/>
              </a:rPr>
              <a:t>({</a:t>
            </a:r>
            <a:r>
              <a:rPr lang="en-IN" sz="2200" dirty="0" err="1">
                <a:latin typeface="Consolas"/>
                <a:ea typeface="+mn-lt"/>
                <a:cs typeface="+mn-lt"/>
              </a:rPr>
              <a:t>arr_flights</a:t>
            </a:r>
            <a:r>
              <a:rPr lang="en-IN" sz="2200" dirty="0">
                <a:latin typeface="Consolas"/>
                <a:ea typeface="+mn-lt"/>
                <a:cs typeface="+mn-lt"/>
              </a:rPr>
              <a:t> : {$</a:t>
            </a:r>
            <a:r>
              <a:rPr lang="en-IN" sz="2200" dirty="0" err="1">
                <a:latin typeface="Consolas"/>
                <a:ea typeface="+mn-lt"/>
                <a:cs typeface="+mn-lt"/>
              </a:rPr>
              <a:t>lt</a:t>
            </a:r>
            <a:r>
              <a:rPr lang="en-IN" sz="2200" dirty="0">
                <a:latin typeface="Consolas"/>
                <a:ea typeface="+mn-lt"/>
                <a:cs typeface="+mn-lt"/>
              </a:rPr>
              <a:t> :1000, $</a:t>
            </a:r>
            <a:r>
              <a:rPr lang="en-IN" sz="2200" dirty="0" err="1">
                <a:latin typeface="Consolas"/>
                <a:ea typeface="+mn-lt"/>
                <a:cs typeface="+mn-lt"/>
              </a:rPr>
              <a:t>gt</a:t>
            </a:r>
            <a:r>
              <a:rPr lang="en-IN" sz="2200" dirty="0">
                <a:latin typeface="Consolas"/>
                <a:ea typeface="+mn-lt"/>
                <a:cs typeface="+mn-lt"/>
              </a:rPr>
              <a:t> : 500}})</a:t>
            </a:r>
            <a:endParaRPr lang="en-GB" sz="2200" dirty="0">
              <a:latin typeface="Consolas"/>
              <a:ea typeface="+mn-lt"/>
              <a:cs typeface="+mn-lt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2200" b="1">
              <a:cs typeface="Calibri"/>
            </a:endParaRPr>
          </a:p>
          <a:p>
            <a:endParaRPr lang="en-IN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270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9324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D5CE3-D036-4936-8C56-DFCCC7E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2. </a:t>
            </a:r>
            <a:r>
              <a:rPr lang="en-IN" b="1">
                <a:solidFill>
                  <a:srgbClr val="FFFFFF"/>
                </a:solidFill>
                <a:ea typeface="+mj-lt"/>
                <a:cs typeface="+mj-lt"/>
              </a:rPr>
              <a:t>Find the </a:t>
            </a:r>
            <a:r>
              <a:rPr lang="en-IN" b="1">
                <a:solidFill>
                  <a:srgbClr val="FFFFFF"/>
                </a:solidFill>
                <a:effectLst/>
                <a:ea typeface="+mj-lt"/>
                <a:cs typeface="+mj-lt"/>
              </a:rPr>
              <a:t>airline </a:t>
            </a:r>
            <a:r>
              <a:rPr lang="en-IN" b="1">
                <a:solidFill>
                  <a:srgbClr val="FFFFFF"/>
                </a:solidFill>
                <a:ea typeface="+mj-lt"/>
                <a:cs typeface="+mj-lt"/>
              </a:rPr>
              <a:t>name that starts with "Continental".</a:t>
            </a:r>
            <a:endParaRPr lang="en-IN">
              <a:solidFill>
                <a:srgbClr val="FFFFFF"/>
              </a:solidFill>
              <a:ea typeface="+mj-lt"/>
              <a:cs typeface="+mj-lt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F800365-23E0-C4EA-4E77-27CD09B8B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07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390C-C987-4C44-84C6-7866D1F6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>
                <a:solidFill>
                  <a:srgbClr val="FFFFFF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Query:</a:t>
            </a:r>
            <a:endParaRPr lang="en-IN" sz="2000">
              <a:solidFill>
                <a:srgbClr val="FFFFFF"/>
              </a:solidFill>
              <a:effectLst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marL="0" indent="0">
              <a:buNone/>
            </a:pPr>
            <a:endParaRPr lang="en-IN" sz="2000" b="1">
              <a:solidFill>
                <a:srgbClr val="FFFFFF"/>
              </a:solidFill>
              <a:latin typeface="Times New Roman"/>
              <a:ea typeface="+mn-lt"/>
              <a:cs typeface="Times New Roman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 b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db.delayData.find({carrier_name:/^Continental/}).</a:t>
            </a:r>
            <a:r>
              <a:rPr lang="en-IN" sz="2000" b="1">
                <a:solidFill>
                  <a:srgbClr val="FFFFFF"/>
                </a:solidFill>
                <a:effectLst/>
                <a:latin typeface="Consolas"/>
                <a:ea typeface="+mn-lt"/>
                <a:cs typeface="+mn-lt"/>
              </a:rPr>
              <a:t>limit</a:t>
            </a:r>
            <a:r>
              <a:rPr lang="en-IN" sz="2000" b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IN" sz="2000" b="1">
                <a:solidFill>
                  <a:srgbClr val="FFFFFF"/>
                </a:solidFill>
                <a:effectLst/>
                <a:latin typeface="Consolas"/>
                <a:ea typeface="+mn-lt"/>
                <a:cs typeface="+mn-lt"/>
              </a:rPr>
              <a:t>10</a:t>
            </a:r>
            <a:r>
              <a:rPr lang="en-IN" sz="2000" b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).pretty();</a:t>
            </a:r>
            <a:endParaRPr lang="en-IN" sz="2000" b="1">
              <a:solidFill>
                <a:srgbClr val="FFFFFF"/>
              </a:solidFill>
              <a:effectLst/>
              <a:latin typeface="Consolas"/>
              <a:ea typeface="+mn-lt"/>
              <a:cs typeface="+mn-lt"/>
            </a:endParaRPr>
          </a:p>
          <a:p>
            <a:endParaRPr lang="en-IN" sz="2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5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92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86F23-A4BC-454B-93E1-7179EE05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  <a:effectLst/>
                <a:latin typeface="Arial Rounded MT Bold"/>
                <a:ea typeface="Calibri" panose="020F0502020204030204" pitchFamily="34" charset="0"/>
                <a:cs typeface="Times New Roman"/>
              </a:rPr>
              <a:t>3. </a:t>
            </a:r>
            <a:r>
              <a:rPr lang="en-IN" b="1">
                <a:solidFill>
                  <a:srgbClr val="FFFFFF"/>
                </a:solidFill>
                <a:ea typeface="+mj-lt"/>
                <a:cs typeface="+mj-lt"/>
              </a:rPr>
              <a:t>Find the count of flights that are arriving for airports</a:t>
            </a:r>
            <a:r>
              <a:rPr lang="en-IN" b="1">
                <a:solidFill>
                  <a:srgbClr val="FFFFFF"/>
                </a:solidFill>
                <a:effectLst/>
                <a:latin typeface="Arial Rounded MT Bold"/>
                <a:ea typeface="Calibri" panose="020F0502020204030204" pitchFamily="34" charset="0"/>
                <a:cs typeface="Times New Roman"/>
              </a:rPr>
              <a:t>.</a:t>
            </a:r>
            <a:endParaRPr lang="en-IN">
              <a:solidFill>
                <a:srgbClr val="FFFFFF"/>
              </a:solidFill>
              <a:latin typeface="Arial Rounded MT Bold"/>
              <a:cs typeface="Times New Roman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1C8CE8B-6A60-CD60-5B74-343E1688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830528"/>
            <a:ext cx="6579910" cy="33064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F38FC-B81C-4EA2-A0E3-5B823B5F1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2000" b="1">
                <a:solidFill>
                  <a:srgbClr val="FFFFFF"/>
                </a:solidFill>
                <a:effectLst/>
                <a:latin typeface="Arial Rounded MT Bold"/>
                <a:ea typeface="Calibri" panose="020F0502020204030204" pitchFamily="34" charset="0"/>
                <a:cs typeface="Times New Roman"/>
              </a:rPr>
              <a:t>Query:</a:t>
            </a:r>
            <a:endParaRPr lang="en-IN" sz="2000">
              <a:solidFill>
                <a:srgbClr val="FFFFFF"/>
              </a:solidFill>
              <a:effectLst/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sz="2000">
                <a:solidFill>
                  <a:srgbClr val="FFFFFF"/>
                </a:solidFill>
                <a:ea typeface="+mn-lt"/>
                <a:cs typeface="+mn-lt"/>
              </a:rPr>
              <a:t>db.delayData.aggregate([{$group : {_id : "$airport", Fights : {$sum : "$arr</a:t>
            </a:r>
            <a:r>
              <a:rPr lang="en-IN" sz="2000">
                <a:solidFill>
                  <a:srgbClr val="FFFFFF"/>
                </a:solidFill>
                <a:effectLst/>
                <a:ea typeface="+mn-lt"/>
                <a:cs typeface="+mn-lt"/>
              </a:rPr>
              <a:t>_</a:t>
            </a:r>
            <a:r>
              <a:rPr lang="en-IN" sz="2000">
                <a:solidFill>
                  <a:srgbClr val="FFFFFF"/>
                </a:solidFill>
                <a:ea typeface="+mn-lt"/>
                <a:cs typeface="+mn-lt"/>
              </a:rPr>
              <a:t>flights"}}},{"$sort": {Flights: 1}}])</a:t>
            </a:r>
            <a:endParaRPr lang="en-IN" sz="2000">
              <a:solidFill>
                <a:srgbClr val="FFFFFF"/>
              </a:solidFill>
              <a:effectLst/>
              <a:ea typeface="+mn-lt"/>
              <a:cs typeface="+mn-lt"/>
            </a:endParaRPr>
          </a:p>
          <a:p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4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D3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028CC-58C7-4EC8-A9E1-4492449B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effectLst/>
                <a:latin typeface="Arial Rounded MT Bold"/>
                <a:ea typeface="Calibri" panose="020F0502020204030204" pitchFamily="34" charset="0"/>
                <a:cs typeface="Times New Roman"/>
              </a:rPr>
              <a:t>4. </a:t>
            </a:r>
            <a:r>
              <a:rPr lang="en-IN" sz="3700" b="1">
                <a:solidFill>
                  <a:srgbClr val="FFFFFF"/>
                </a:solidFill>
                <a:ea typeface="+mj-lt"/>
                <a:cs typeface="+mj-lt"/>
              </a:rPr>
              <a:t>Find the carrier names that belongs to ANC and IND airports</a:t>
            </a:r>
            <a:endParaRPr lang="en-IN" sz="37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AFB2FA65-0978-6C9D-7E4D-A43C71B4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2" y="2660287"/>
            <a:ext cx="5610594" cy="364688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6390-EF37-447B-B9C9-96E3E6EC8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2000" b="1">
                <a:solidFill>
                  <a:srgbClr val="FFFFFF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Query:</a:t>
            </a:r>
            <a:endParaRPr lang="en-IN" sz="2000">
              <a:solidFill>
                <a:srgbClr val="FFFFFF"/>
              </a:solidFill>
              <a:effectLst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b="1">
                <a:solidFill>
                  <a:srgbClr val="FFFFFF"/>
                </a:solidFill>
                <a:ea typeface="+mn-lt"/>
                <a:cs typeface="+mn-lt"/>
              </a:rPr>
              <a:t>db.delayData.find({airport:{$in:['ANC','IND']}}).limit(10).pretty();</a:t>
            </a:r>
            <a:endParaRPr lang="en-IN" sz="2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en-IN" sz="2000">
              <a:solidFill>
                <a:srgbClr val="FFFFFF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C2883F-4442-478D-A50A-A5E4332D1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09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13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6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B752A-F2BC-488E-955D-266B7255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5.</a:t>
            </a:r>
            <a:r>
              <a:rPr lang="en-IN" sz="3700" b="1">
                <a:solidFill>
                  <a:srgbClr val="FFFFFF"/>
                </a:solidFill>
                <a:latin typeface="Times New Roman"/>
                <a:ea typeface="Calibri" panose="020F0502020204030204" pitchFamily="34" charset="0"/>
                <a:cs typeface="Times New Roman"/>
              </a:rPr>
              <a:t> </a:t>
            </a:r>
            <a:r>
              <a:rPr lang="en-IN" sz="3700" b="1">
                <a:solidFill>
                  <a:srgbClr val="FFFFFF"/>
                </a:solidFill>
                <a:ea typeface="+mj-lt"/>
                <a:cs typeface="+mj-lt"/>
              </a:rPr>
              <a:t>Find the total security of IND airport with airlines having security delays</a:t>
            </a:r>
            <a:endParaRPr lang="en-IN" sz="37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FE1F980-8AAD-BB6E-CB71-7D55D001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904552"/>
            <a:ext cx="6579910" cy="315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E7B38-E4A1-4CA5-8199-50FCC154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2000" b="1">
                <a:solidFill>
                  <a:srgbClr val="FFFFFF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Query:</a:t>
            </a:r>
            <a:endParaRPr lang="en-IN" sz="2000">
              <a:solidFill>
                <a:srgbClr val="FFFFFF"/>
              </a:solidFill>
              <a:effectLst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 b="1">
                <a:solidFill>
                  <a:srgbClr val="FFFFFF"/>
                </a:solidFill>
                <a:ea typeface="+mn-lt"/>
                <a:cs typeface="+mn-lt"/>
              </a:rPr>
              <a:t>db.delayData.aggregate({$match:{airport:"IND"}},{$group:{_id:"$carrier",Total:{$sum:"$security_delay"}}});</a:t>
            </a:r>
            <a:endParaRPr lang="en-IN" sz="2000">
              <a:solidFill>
                <a:srgbClr val="FFFFFF"/>
              </a:solidFill>
              <a:effectLst/>
              <a:ea typeface="+mn-lt"/>
              <a:cs typeface="+mn-lt"/>
            </a:endParaRPr>
          </a:p>
          <a:p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2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BBE5-DF18-5E0D-4FC0-F3C563BB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6. </a:t>
            </a:r>
            <a:r>
              <a:rPr lang="en-IN" b="1" dirty="0">
                <a:ea typeface="+mj-lt"/>
                <a:cs typeface="+mj-lt"/>
              </a:rPr>
              <a:t>Find the number of flight diversions that occur in St Louis</a:t>
            </a:r>
            <a:endParaRPr lang="en-GB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1835-9508-A58B-7457-B115EDB6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GB" dirty="0">
                <a:ea typeface="+mn-lt"/>
                <a:cs typeface="+mn-lt"/>
              </a:rPr>
              <a:t>var m1 = function(){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var </a:t>
            </a:r>
            <a:r>
              <a:rPr lang="en-GB" dirty="0" err="1">
                <a:ea typeface="+mn-lt"/>
                <a:cs typeface="+mn-lt"/>
              </a:rPr>
              <a:t>rval</a:t>
            </a:r>
            <a:r>
              <a:rPr lang="en-GB" dirty="0">
                <a:ea typeface="+mn-lt"/>
                <a:cs typeface="+mn-lt"/>
              </a:rPr>
              <a:t> = { airport: </a:t>
            </a:r>
            <a:r>
              <a:rPr lang="en-GB" dirty="0" err="1">
                <a:ea typeface="+mn-lt"/>
                <a:cs typeface="+mn-lt"/>
              </a:rPr>
              <a:t>this.airport_name</a:t>
            </a:r>
            <a:r>
              <a:rPr lang="en-GB" dirty="0">
                <a:ea typeface="+mn-lt"/>
                <a:cs typeface="+mn-lt"/>
              </a:rPr>
              <a:t>,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year: </a:t>
            </a:r>
            <a:r>
              <a:rPr lang="en-GB" dirty="0" err="1">
                <a:ea typeface="+mn-lt"/>
                <a:cs typeface="+mn-lt"/>
              </a:rPr>
              <a:t>this.year</a:t>
            </a:r>
            <a:r>
              <a:rPr lang="en-GB" dirty="0">
                <a:ea typeface="+mn-lt"/>
                <a:cs typeface="+mn-lt"/>
              </a:rPr>
              <a:t> };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if( </a:t>
            </a:r>
            <a:r>
              <a:rPr lang="en-GB" dirty="0" err="1">
                <a:ea typeface="+mn-lt"/>
                <a:cs typeface="+mn-lt"/>
              </a:rPr>
              <a:t>this.airport</a:t>
            </a:r>
            <a:r>
              <a:rPr lang="en-GB" dirty="0">
                <a:ea typeface="+mn-lt"/>
                <a:cs typeface="+mn-lt"/>
              </a:rPr>
              <a:t>=="STL") {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emit( </a:t>
            </a:r>
            <a:r>
              <a:rPr lang="en-GB" dirty="0" err="1">
                <a:ea typeface="+mn-lt"/>
                <a:cs typeface="+mn-lt"/>
              </a:rPr>
              <a:t>rval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this.arr_diverted</a:t>
            </a:r>
            <a:r>
              <a:rPr lang="en-GB" dirty="0">
                <a:ea typeface="+mn-lt"/>
                <a:cs typeface="+mn-lt"/>
              </a:rPr>
              <a:t> );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}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};</a:t>
            </a:r>
          </a:p>
          <a:p>
            <a:pPr lvl="1"/>
            <a:r>
              <a:rPr lang="en-GB" dirty="0">
                <a:ea typeface="+mn-lt"/>
                <a:cs typeface="+mn-lt"/>
              </a:rPr>
              <a:t>var r1 = function( key, </a:t>
            </a:r>
            <a:r>
              <a:rPr lang="en-GB" dirty="0" err="1">
                <a:ea typeface="+mn-lt"/>
                <a:cs typeface="+mn-lt"/>
              </a:rPr>
              <a:t>valArr</a:t>
            </a:r>
            <a:r>
              <a:rPr lang="en-GB" dirty="0">
                <a:ea typeface="+mn-lt"/>
                <a:cs typeface="+mn-lt"/>
              </a:rPr>
              <a:t> ) {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return </a:t>
            </a:r>
            <a:r>
              <a:rPr lang="en-GB" dirty="0" err="1">
                <a:ea typeface="+mn-lt"/>
                <a:cs typeface="+mn-lt"/>
              </a:rPr>
              <a:t>Array.sum</a:t>
            </a:r>
            <a:r>
              <a:rPr lang="en-GB" dirty="0">
                <a:ea typeface="+mn-lt"/>
                <a:cs typeface="+mn-lt"/>
              </a:rPr>
              <a:t>( </a:t>
            </a:r>
            <a:r>
              <a:rPr lang="en-GB" dirty="0" err="1">
                <a:ea typeface="+mn-lt"/>
                <a:cs typeface="+mn-lt"/>
              </a:rPr>
              <a:t>valArr</a:t>
            </a:r>
            <a:r>
              <a:rPr lang="en-GB" dirty="0">
                <a:ea typeface="+mn-lt"/>
                <a:cs typeface="+mn-lt"/>
              </a:rPr>
              <a:t> );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}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db.delayData.mapReduce</a:t>
            </a:r>
            <a:r>
              <a:rPr lang="en-GB" dirty="0">
                <a:ea typeface="+mn-lt"/>
                <a:cs typeface="+mn-lt"/>
              </a:rPr>
              <a:t>( m1, r1, {out:'</a:t>
            </a:r>
            <a:r>
              <a:rPr lang="en-GB" dirty="0" err="1">
                <a:ea typeface="+mn-lt"/>
                <a:cs typeface="+mn-lt"/>
              </a:rPr>
              <a:t>tmp</a:t>
            </a:r>
            <a:r>
              <a:rPr lang="en-GB" dirty="0">
                <a:ea typeface="+mn-lt"/>
                <a:cs typeface="+mn-lt"/>
              </a:rPr>
              <a:t>'});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db.tmp.find</a:t>
            </a:r>
            <a:r>
              <a:rPr lang="en-GB" dirty="0">
                <a:ea typeface="+mn-lt"/>
                <a:cs typeface="+mn-lt"/>
              </a:rPr>
              <a:t>().sort( {'_</a:t>
            </a:r>
            <a:r>
              <a:rPr lang="en-GB" dirty="0" err="1">
                <a:ea typeface="+mn-lt"/>
                <a:cs typeface="+mn-lt"/>
              </a:rPr>
              <a:t>id.year</a:t>
            </a:r>
            <a:r>
              <a:rPr lang="en-GB" dirty="0">
                <a:ea typeface="+mn-lt"/>
                <a:cs typeface="+mn-lt"/>
              </a:rPr>
              <a:t>':-1} )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02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68D08-6771-0935-9AC7-B10039B3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cs typeface="Calibri Light"/>
              </a:rPr>
              <a:t>MapReduce Output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843BE2E-6B7C-C555-3729-CE663A0C6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53" y="2426818"/>
            <a:ext cx="4302945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30E3B23-98FA-3B80-7055-F235CDDD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750467"/>
            <a:ext cx="5455917" cy="13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5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2E8E2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D983374-3839-4F06-972D-B4C3CF238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5EF71282-C33D-1722-5478-FF0A4D28C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" b="13248"/>
          <a:stretch/>
        </p:blipFill>
        <p:spPr>
          <a:xfrm>
            <a:off x="4285860" y="10"/>
            <a:ext cx="7906139" cy="6857989"/>
          </a:xfrm>
          <a:prstGeom prst="rect">
            <a:avLst/>
          </a:prstGeom>
        </p:spPr>
      </p:pic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F1D5403D-09EC-41DB-B916-A09C0E5A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592970" cy="6858000"/>
          </a:xfrm>
          <a:custGeom>
            <a:avLst/>
            <a:gdLst>
              <a:gd name="connsiteX0" fmla="*/ 4912746 w 5592970"/>
              <a:gd name="connsiteY0" fmla="*/ 2355321 h 6897159"/>
              <a:gd name="connsiteX1" fmla="*/ 4714738 w 5592970"/>
              <a:gd name="connsiteY1" fmla="*/ 2553329 h 6897159"/>
              <a:gd name="connsiteX2" fmla="*/ 4912746 w 5592970"/>
              <a:gd name="connsiteY2" fmla="*/ 2751337 h 6897159"/>
              <a:gd name="connsiteX3" fmla="*/ 5110754 w 5592970"/>
              <a:gd name="connsiteY3" fmla="*/ 2553329 h 6897159"/>
              <a:gd name="connsiteX4" fmla="*/ 4912746 w 5592970"/>
              <a:gd name="connsiteY4" fmla="*/ 2355321 h 6897159"/>
              <a:gd name="connsiteX5" fmla="*/ 4769785 w 5592970"/>
              <a:gd name="connsiteY5" fmla="*/ 1301525 h 6897159"/>
              <a:gd name="connsiteX6" fmla="*/ 4358192 w 5592970"/>
              <a:gd name="connsiteY6" fmla="*/ 1713118 h 6897159"/>
              <a:gd name="connsiteX7" fmla="*/ 4769785 w 5592970"/>
              <a:gd name="connsiteY7" fmla="*/ 2124711 h 6897159"/>
              <a:gd name="connsiteX8" fmla="*/ 5181378 w 5592970"/>
              <a:gd name="connsiteY8" fmla="*/ 1713118 h 6897159"/>
              <a:gd name="connsiteX9" fmla="*/ 4769785 w 5592970"/>
              <a:gd name="connsiteY9" fmla="*/ 1301525 h 6897159"/>
              <a:gd name="connsiteX10" fmla="*/ 1485712 w 5592970"/>
              <a:gd name="connsiteY10" fmla="*/ 0 h 6897159"/>
              <a:gd name="connsiteX11" fmla="*/ 1911850 w 5592970"/>
              <a:gd name="connsiteY11" fmla="*/ 0 h 6897159"/>
              <a:gd name="connsiteX12" fmla="*/ 4693359 w 5592970"/>
              <a:gd name="connsiteY12" fmla="*/ 0 h 6897159"/>
              <a:gd name="connsiteX13" fmla="*/ 4687196 w 5592970"/>
              <a:gd name="connsiteY13" fmla="*/ 186052 h 6897159"/>
              <a:gd name="connsiteX14" fmla="*/ 4689492 w 5592970"/>
              <a:gd name="connsiteY14" fmla="*/ 422393 h 6897159"/>
              <a:gd name="connsiteX15" fmla="*/ 5029277 w 5592970"/>
              <a:gd name="connsiteY15" fmla="*/ 1074198 h 6897159"/>
              <a:gd name="connsiteX16" fmla="*/ 5368989 w 5592970"/>
              <a:gd name="connsiteY16" fmla="*/ 2604190 h 6897159"/>
              <a:gd name="connsiteX17" fmla="*/ 5030698 w 5592970"/>
              <a:gd name="connsiteY17" fmla="*/ 3182337 h 6897159"/>
              <a:gd name="connsiteX18" fmla="*/ 4910556 w 5592970"/>
              <a:gd name="connsiteY18" fmla="*/ 4667756 h 6897159"/>
              <a:gd name="connsiteX19" fmla="*/ 5374561 w 5592970"/>
              <a:gd name="connsiteY19" fmla="*/ 5703238 h 6897159"/>
              <a:gd name="connsiteX20" fmla="*/ 5591170 w 5592970"/>
              <a:gd name="connsiteY20" fmla="*/ 6745970 h 6897159"/>
              <a:gd name="connsiteX21" fmla="*/ 5592970 w 5592970"/>
              <a:gd name="connsiteY21" fmla="*/ 6897158 h 6897159"/>
              <a:gd name="connsiteX22" fmla="*/ 2734191 w 5592970"/>
              <a:gd name="connsiteY22" fmla="*/ 6897158 h 6897159"/>
              <a:gd name="connsiteX23" fmla="*/ 2734191 w 5592970"/>
              <a:gd name="connsiteY23" fmla="*/ 6897159 h 6897159"/>
              <a:gd name="connsiteX24" fmla="*/ 0 w 5592970"/>
              <a:gd name="connsiteY24" fmla="*/ 6897159 h 6897159"/>
              <a:gd name="connsiteX25" fmla="*/ 0 w 5592970"/>
              <a:gd name="connsiteY25" fmla="*/ 1 h 6897159"/>
              <a:gd name="connsiteX26" fmla="*/ 1485712 w 5592970"/>
              <a:gd name="connsiteY26" fmla="*/ 1 h 689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92970" h="6897159">
                <a:moveTo>
                  <a:pt x="4912746" y="2355321"/>
                </a:moveTo>
                <a:cubicBezTo>
                  <a:pt x="4803389" y="2355321"/>
                  <a:pt x="4714738" y="2443972"/>
                  <a:pt x="4714738" y="2553329"/>
                </a:cubicBezTo>
                <a:cubicBezTo>
                  <a:pt x="4714738" y="2662686"/>
                  <a:pt x="4803389" y="2751337"/>
                  <a:pt x="4912746" y="2751337"/>
                </a:cubicBezTo>
                <a:cubicBezTo>
                  <a:pt x="5022103" y="2751337"/>
                  <a:pt x="5110754" y="2662686"/>
                  <a:pt x="5110754" y="2553329"/>
                </a:cubicBezTo>
                <a:cubicBezTo>
                  <a:pt x="5110754" y="2443972"/>
                  <a:pt x="5022103" y="2355321"/>
                  <a:pt x="4912746" y="2355321"/>
                </a:cubicBezTo>
                <a:close/>
                <a:moveTo>
                  <a:pt x="4769785" y="1301525"/>
                </a:moveTo>
                <a:cubicBezTo>
                  <a:pt x="4542468" y="1301525"/>
                  <a:pt x="4358192" y="1485801"/>
                  <a:pt x="4358192" y="1713118"/>
                </a:cubicBezTo>
                <a:cubicBezTo>
                  <a:pt x="4358192" y="1940435"/>
                  <a:pt x="4542468" y="2124711"/>
                  <a:pt x="4769785" y="2124711"/>
                </a:cubicBezTo>
                <a:cubicBezTo>
                  <a:pt x="4997102" y="2124711"/>
                  <a:pt x="5181378" y="1940435"/>
                  <a:pt x="5181378" y="1713118"/>
                </a:cubicBezTo>
                <a:cubicBezTo>
                  <a:pt x="5181378" y="1485801"/>
                  <a:pt x="4997102" y="1301525"/>
                  <a:pt x="4769785" y="1301525"/>
                </a:cubicBezTo>
                <a:close/>
                <a:moveTo>
                  <a:pt x="1485712" y="0"/>
                </a:moveTo>
                <a:lnTo>
                  <a:pt x="1911850" y="0"/>
                </a:lnTo>
                <a:lnTo>
                  <a:pt x="4693359" y="0"/>
                </a:lnTo>
                <a:lnTo>
                  <a:pt x="4687196" y="186052"/>
                </a:lnTo>
                <a:cubicBezTo>
                  <a:pt x="4686166" y="265025"/>
                  <a:pt x="4686829" y="343862"/>
                  <a:pt x="4689492" y="422393"/>
                </a:cubicBezTo>
                <a:cubicBezTo>
                  <a:pt x="4699496" y="713539"/>
                  <a:pt x="4872938" y="896626"/>
                  <a:pt x="5029277" y="1074198"/>
                </a:cubicBezTo>
                <a:cubicBezTo>
                  <a:pt x="5418992" y="1516672"/>
                  <a:pt x="5551614" y="2043761"/>
                  <a:pt x="5368989" y="2604190"/>
                </a:cubicBezTo>
                <a:cubicBezTo>
                  <a:pt x="5298163" y="2821542"/>
                  <a:pt x="5160452" y="3010355"/>
                  <a:pt x="5030698" y="3182337"/>
                </a:cubicBezTo>
                <a:cubicBezTo>
                  <a:pt x="4682698" y="3643429"/>
                  <a:pt x="4696957" y="4178177"/>
                  <a:pt x="4910556" y="4667756"/>
                </a:cubicBezTo>
                <a:cubicBezTo>
                  <a:pt x="5062728" y="5015306"/>
                  <a:pt x="5245193" y="5341884"/>
                  <a:pt x="5374561" y="5703238"/>
                </a:cubicBezTo>
                <a:cubicBezTo>
                  <a:pt x="5500512" y="6053410"/>
                  <a:pt x="5575240" y="6402760"/>
                  <a:pt x="5591170" y="6745970"/>
                </a:cubicBezTo>
                <a:lnTo>
                  <a:pt x="5592970" y="6897158"/>
                </a:lnTo>
                <a:lnTo>
                  <a:pt x="2734191" y="6897158"/>
                </a:lnTo>
                <a:lnTo>
                  <a:pt x="2734191" y="6897159"/>
                </a:lnTo>
                <a:lnTo>
                  <a:pt x="0" y="6897159"/>
                </a:lnTo>
                <a:lnTo>
                  <a:pt x="0" y="1"/>
                </a:lnTo>
                <a:lnTo>
                  <a:pt x="1485712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613" y="1122363"/>
            <a:ext cx="3541909" cy="238760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MongoDB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613" y="3602038"/>
            <a:ext cx="3541909" cy="238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CB.EN.U4CSE19459</a:t>
            </a:r>
          </a:p>
          <a:p>
            <a:r>
              <a:rPr lang="en-US" dirty="0">
                <a:cs typeface="Calibri"/>
              </a:rPr>
              <a:t>SHANTHAN REDDY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CFA50-C7A7-EF76-6F73-0407CEDA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Dataset</a:t>
            </a: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A0D5A0-8A48-283D-772A-DD2F64E5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652" y="2106204"/>
            <a:ext cx="7192696" cy="4036534"/>
          </a:xfrm>
        </p:spPr>
      </p:pic>
    </p:spTree>
    <p:extLst>
      <p:ext uri="{BB962C8B-B14F-4D97-AF65-F5344CB8AC3E}">
        <p14:creationId xmlns:p14="http://schemas.microsoft.com/office/powerpoint/2010/main" val="123424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B2372-72D0-DC8B-4AE9-729166B2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8" y="552782"/>
            <a:ext cx="5125941" cy="1936746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QUERY 1: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694048-E035-1C8D-2818-6D1DD1EBD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458" y="2735229"/>
            <a:ext cx="5125941" cy="3484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db.delayData.find</a:t>
            </a:r>
            <a:r>
              <a:rPr lang="en-US" dirty="0">
                <a:ea typeface="+mn-lt"/>
                <a:cs typeface="+mn-lt"/>
              </a:rPr>
              <a:t>({</a:t>
            </a:r>
            <a:r>
              <a:rPr lang="en-US" dirty="0" err="1">
                <a:ea typeface="+mn-lt"/>
                <a:cs typeface="+mn-lt"/>
              </a:rPr>
              <a:t>carrier_name:"American</a:t>
            </a:r>
            <a:r>
              <a:rPr lang="en-US" dirty="0">
                <a:ea typeface="+mn-lt"/>
                <a:cs typeface="+mn-lt"/>
              </a:rPr>
              <a:t> Airlines Inc."}).pretty();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42983CA-3DF6-5AC0-0247-2EC55896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3" y="552782"/>
            <a:ext cx="4335287" cy="56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0E335-EF2B-46F3-B58C-3B653016B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11" y="671951"/>
            <a:ext cx="5374572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7CFF-FB63-4197-9E93-53738912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424" y="4667429"/>
            <a:ext cx="6529152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b="1" dirty="0"/>
              <a:t>QUERY 2: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err="1"/>
              <a:t>db.delayData.find</a:t>
            </a:r>
            <a:r>
              <a:rPr lang="en-IN" sz="2400" dirty="0"/>
              <a:t>().sort({year:-1}).limit(1).pretty();</a:t>
            </a:r>
          </a:p>
        </p:txBody>
      </p:sp>
    </p:spTree>
    <p:extLst>
      <p:ext uri="{BB962C8B-B14F-4D97-AF65-F5344CB8AC3E}">
        <p14:creationId xmlns:p14="http://schemas.microsoft.com/office/powerpoint/2010/main" val="384038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B2372-72D0-DC8B-4AE9-729166B2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QUERY 2: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694048-E035-1C8D-2818-6D1DD1EBD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var m1 = function(){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...   emit( </a:t>
            </a:r>
            <a:r>
              <a:rPr lang="en-US" dirty="0" err="1">
                <a:ea typeface="+mn-lt"/>
                <a:cs typeface="+mn-lt"/>
              </a:rPr>
              <a:t>this.airport_name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this.arr_diverted</a:t>
            </a:r>
            <a:r>
              <a:rPr lang="en-US" dirty="0">
                <a:ea typeface="+mn-lt"/>
                <a:cs typeface="+mn-lt"/>
              </a:rPr>
              <a:t> );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... };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var r1 = function( key, </a:t>
            </a:r>
            <a:r>
              <a:rPr lang="en-US" dirty="0" err="1">
                <a:ea typeface="+mn-lt"/>
                <a:cs typeface="+mn-lt"/>
              </a:rPr>
              <a:t>valArr</a:t>
            </a:r>
            <a:r>
              <a:rPr lang="en-US" dirty="0">
                <a:ea typeface="+mn-lt"/>
                <a:cs typeface="+mn-lt"/>
              </a:rPr>
              <a:t> ) {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...   return </a:t>
            </a:r>
            <a:r>
              <a:rPr lang="en-US" dirty="0" err="1">
                <a:ea typeface="+mn-lt"/>
                <a:cs typeface="+mn-lt"/>
              </a:rPr>
              <a:t>Array.sum</a:t>
            </a:r>
            <a:r>
              <a:rPr lang="en-US" dirty="0">
                <a:ea typeface="+mn-lt"/>
                <a:cs typeface="+mn-lt"/>
              </a:rPr>
              <a:t>( </a:t>
            </a:r>
            <a:r>
              <a:rPr lang="en-US" dirty="0" err="1">
                <a:ea typeface="+mn-lt"/>
                <a:cs typeface="+mn-lt"/>
              </a:rPr>
              <a:t>valArr</a:t>
            </a:r>
            <a:r>
              <a:rPr lang="en-US" dirty="0">
                <a:ea typeface="+mn-lt"/>
                <a:cs typeface="+mn-lt"/>
              </a:rPr>
              <a:t> );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... }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 err="1">
                <a:ea typeface="+mn-lt"/>
                <a:cs typeface="+mn-lt"/>
              </a:rPr>
              <a:t>db.delayData.mapReduce</a:t>
            </a:r>
            <a:r>
              <a:rPr lang="en-US" dirty="0">
                <a:ea typeface="+mn-lt"/>
                <a:cs typeface="+mn-lt"/>
              </a:rPr>
              <a:t>( m1, r1, {out:'</a:t>
            </a:r>
            <a:r>
              <a:rPr lang="en-US" dirty="0" err="1">
                <a:ea typeface="+mn-lt"/>
                <a:cs typeface="+mn-lt"/>
              </a:rPr>
              <a:t>tmp</a:t>
            </a:r>
            <a:r>
              <a:rPr lang="en-US" dirty="0">
                <a:ea typeface="+mn-lt"/>
                <a:cs typeface="+mn-lt"/>
              </a:rPr>
              <a:t>'});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EE54D8E-7162-807A-552A-DF5A20AD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726132"/>
            <a:ext cx="4289283" cy="5230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C40A3-CB31-01A3-7F6F-82F3B0188936}"/>
              </a:ext>
            </a:extLst>
          </p:cNvPr>
          <p:cNvSpPr txBox="1"/>
          <p:nvPr/>
        </p:nvSpPr>
        <p:spPr>
          <a:xfrm>
            <a:off x="6958208" y="3716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88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4" name="Freeform: Shape 27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ADBB3-038C-F332-8EF2-3CDA55BB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8" y="552782"/>
            <a:ext cx="5125941" cy="1936746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QUERY 3: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5DB2-D82E-283A-915E-CE092CF5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458" y="2735229"/>
            <a:ext cx="5125941" cy="34845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db.tmp.find</a:t>
            </a:r>
            <a:r>
              <a:rPr lang="en-US" dirty="0">
                <a:ea typeface="+mn-lt"/>
                <a:cs typeface="+mn-lt"/>
              </a:rPr>
              <a:t>().sort( {value:1} )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A55A405-767C-DDC3-F85D-5437F33C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6" y="1879476"/>
            <a:ext cx="6062282" cy="32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2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80B7A-5B85-4642-8878-2089DEF2C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8D562A-EF99-44C6-AA29-9D3E42177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2299" y="-1"/>
            <a:ext cx="5726653" cy="6858000"/>
          </a:xfrm>
          <a:custGeom>
            <a:avLst/>
            <a:gdLst>
              <a:gd name="connsiteX0" fmla="*/ 615190 w 5726653"/>
              <a:gd name="connsiteY0" fmla="*/ 3536635 h 6858000"/>
              <a:gd name="connsiteX1" fmla="*/ 1124778 w 5726653"/>
              <a:gd name="connsiteY1" fmla="*/ 4046223 h 6858000"/>
              <a:gd name="connsiteX2" fmla="*/ 615190 w 5726653"/>
              <a:gd name="connsiteY2" fmla="*/ 4555811 h 6858000"/>
              <a:gd name="connsiteX3" fmla="*/ 105602 w 5726653"/>
              <a:gd name="connsiteY3" fmla="*/ 4046223 h 6858000"/>
              <a:gd name="connsiteX4" fmla="*/ 615190 w 5726653"/>
              <a:gd name="connsiteY4" fmla="*/ 3536635 h 6858000"/>
              <a:gd name="connsiteX5" fmla="*/ 1497780 w 5726653"/>
              <a:gd name="connsiteY5" fmla="*/ 0 h 6858000"/>
              <a:gd name="connsiteX6" fmla="*/ 5164844 w 5726653"/>
              <a:gd name="connsiteY6" fmla="*/ 0 h 6858000"/>
              <a:gd name="connsiteX7" fmla="*/ 5726653 w 5726653"/>
              <a:gd name="connsiteY7" fmla="*/ 0 h 6858000"/>
              <a:gd name="connsiteX8" fmla="*/ 5726653 w 5726653"/>
              <a:gd name="connsiteY8" fmla="*/ 6858000 h 6858000"/>
              <a:gd name="connsiteX9" fmla="*/ 311757 w 5726653"/>
              <a:gd name="connsiteY9" fmla="*/ 6858000 h 6858000"/>
              <a:gd name="connsiteX10" fmla="*/ 314130 w 5726653"/>
              <a:gd name="connsiteY10" fmla="*/ 6707670 h 6858000"/>
              <a:gd name="connsiteX11" fmla="*/ 599702 w 5726653"/>
              <a:gd name="connsiteY11" fmla="*/ 5670858 h 6858000"/>
              <a:gd name="connsiteX12" fmla="*/ 1211433 w 5726653"/>
              <a:gd name="connsiteY12" fmla="*/ 4641255 h 6858000"/>
              <a:gd name="connsiteX13" fmla="*/ 1053041 w 5726653"/>
              <a:gd name="connsiteY13" fmla="*/ 3164269 h 6858000"/>
              <a:gd name="connsiteX14" fmla="*/ 607048 w 5726653"/>
              <a:gd name="connsiteY14" fmla="*/ 2589405 h 6858000"/>
              <a:gd name="connsiteX15" fmla="*/ 1054915 w 5726653"/>
              <a:gd name="connsiteY15" fmla="*/ 1068099 h 6858000"/>
              <a:gd name="connsiteX16" fmla="*/ 1502877 w 5726653"/>
              <a:gd name="connsiteY16" fmla="*/ 419995 h 6858000"/>
              <a:gd name="connsiteX17" fmla="*/ 1505904 w 5726653"/>
              <a:gd name="connsiteY17" fmla="*/ 184996 h 6858000"/>
              <a:gd name="connsiteX18" fmla="*/ 14543 w 5726653"/>
              <a:gd name="connsiteY18" fmla="*/ 0 h 6858000"/>
              <a:gd name="connsiteX19" fmla="*/ 879351 w 5726653"/>
              <a:gd name="connsiteY19" fmla="*/ 0 h 6858000"/>
              <a:gd name="connsiteX20" fmla="*/ 892053 w 5726653"/>
              <a:gd name="connsiteY20" fmla="*/ 78052 h 6858000"/>
              <a:gd name="connsiteX21" fmla="*/ 561940 w 5726653"/>
              <a:gd name="connsiteY21" fmla="*/ 535443 h 6858000"/>
              <a:gd name="connsiteX22" fmla="*/ 15319 w 5726653"/>
              <a:gd name="connsiteY22" fmla="*/ 219852 h 6858000"/>
              <a:gd name="connsiteX23" fmla="*/ 4234 w 5726653"/>
              <a:gd name="connsiteY23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6653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5164844" y="0"/>
                </a:lnTo>
                <a:lnTo>
                  <a:pt x="5726653" y="0"/>
                </a:lnTo>
                <a:lnTo>
                  <a:pt x="5726653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858E4-4F17-622F-B358-217AF8C8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7386"/>
            <a:ext cx="5369169" cy="1582784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QUERY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4609-8253-9D24-DE76-5F992F78B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56598"/>
            <a:ext cx="5355276" cy="3790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db.delayData.find</a:t>
            </a:r>
            <a:r>
              <a:rPr lang="en-US" dirty="0">
                <a:ea typeface="+mn-lt"/>
                <a:cs typeface="+mn-lt"/>
              </a:rPr>
              <a:t>({</a:t>
            </a:r>
            <a:r>
              <a:rPr lang="en-US" dirty="0" err="1">
                <a:ea typeface="+mn-lt"/>
                <a:cs typeface="+mn-lt"/>
              </a:rPr>
              <a:t>arr_cancelled</a:t>
            </a:r>
            <a:r>
              <a:rPr lang="en-US" dirty="0">
                <a:ea typeface="+mn-lt"/>
                <a:cs typeface="+mn-lt"/>
              </a:rPr>
              <a:t>:{$lte:5}}).pretty();</a:t>
            </a:r>
          </a:p>
          <a:p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13F9D8B-432D-7790-C3CD-B91378B0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21" y="196327"/>
            <a:ext cx="4332281" cy="59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7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1F8EF-7BE8-FE6B-1E05-EA7F24E1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8" y="552782"/>
            <a:ext cx="5125941" cy="1936746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QUERY 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D4E8-33BE-5B60-B20C-40A0CBAF2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458" y="2735229"/>
            <a:ext cx="5125941" cy="34845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db.delayData.find</a:t>
            </a:r>
            <a:r>
              <a:rPr lang="en-US" dirty="0">
                <a:ea typeface="+mn-lt"/>
                <a:cs typeface="+mn-lt"/>
              </a:rPr>
              <a:t>().sort({arr_flights:1}).pretty().limit(10);</a:t>
            </a:r>
          </a:p>
          <a:p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E174682-2DE0-2EA7-75D2-57A28A7A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67" y="552782"/>
            <a:ext cx="3683578" cy="56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5E4980-69CA-40F8-BA7C-2A49DF33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US" sz="3100"/>
              <a:t>FINDING THE YEARS OF SERVICE [AGGREGATE FUNTIONS]</a:t>
            </a:r>
            <a:endParaRPr lang="en-IN" sz="31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B1AEA-790F-48CF-BB44-65AB22DF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18" y="671951"/>
            <a:ext cx="6554358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3741D-4F2A-423C-B5CC-3FDC13819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b="1" dirty="0"/>
              <a:t>QUERY 3: </a:t>
            </a:r>
          </a:p>
          <a:p>
            <a:pPr marL="0" indent="0">
              <a:buNone/>
            </a:pPr>
            <a:r>
              <a:rPr lang="en-IN" sz="2400" dirty="0" err="1"/>
              <a:t>db.delayData.aggregate</a:t>
            </a:r>
            <a:r>
              <a:rPr lang="en-IN" sz="2400" dirty="0"/>
              <a:t>([{$group : {_id : “$carrier”, </a:t>
            </a:r>
            <a:r>
              <a:rPr lang="en-IN" sz="2400" dirty="0" err="1"/>
              <a:t>MinYear</a:t>
            </a:r>
            <a:r>
              <a:rPr lang="en-IN" sz="2400" dirty="0"/>
              <a:t> : {$min : “$year”}}}]);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7820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E59C1-2110-4312-B9AB-7E9428EA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55" y="671951"/>
            <a:ext cx="6586484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05F3-F6A0-43A4-8595-0BE7EC0F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707" y="4809413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b="1" dirty="0"/>
              <a:t>QUERY 4: </a:t>
            </a:r>
          </a:p>
          <a:p>
            <a:pPr marL="0" indent="0">
              <a:buNone/>
            </a:pPr>
            <a:r>
              <a:rPr lang="en-IN" sz="2400" dirty="0" err="1"/>
              <a:t>db.delayData.aggregate</a:t>
            </a:r>
            <a:r>
              <a:rPr lang="en-IN" sz="2400" dirty="0"/>
              <a:t>([{$group : {_id : "$carrier", </a:t>
            </a:r>
            <a:r>
              <a:rPr lang="en-IN" sz="2400" dirty="0" err="1"/>
              <a:t>MaxYear</a:t>
            </a:r>
            <a:r>
              <a:rPr lang="en-IN" sz="2400" dirty="0"/>
              <a:t> : {$max : "$year"}}}]);</a:t>
            </a:r>
          </a:p>
        </p:txBody>
      </p:sp>
    </p:spTree>
    <p:extLst>
      <p:ext uri="{BB962C8B-B14F-4D97-AF65-F5344CB8AC3E}">
        <p14:creationId xmlns:p14="http://schemas.microsoft.com/office/powerpoint/2010/main" val="144846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F57D2D-4D4F-455E-B7C5-DBD8BB3B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US" sz="2800"/>
              <a:t>TO FIND THE TOTAL DELAY OCCURRED DUE TO CARRIER LOAD-UNLOAD</a:t>
            </a:r>
            <a:endParaRPr lang="en-IN" sz="28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897C9-0093-47EA-9246-CAD4353F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03" y="671951"/>
            <a:ext cx="7506387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CBE3-84B9-40E8-9A74-C2FE12B3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b="1" dirty="0"/>
              <a:t>Query 5</a:t>
            </a:r>
            <a:r>
              <a:rPr lang="en-IN" sz="2400" dirty="0"/>
              <a:t>:</a:t>
            </a:r>
          </a:p>
          <a:p>
            <a:pPr marL="0" indent="0">
              <a:buNone/>
            </a:pPr>
            <a:r>
              <a:rPr lang="en-IN" sz="2400" dirty="0" err="1"/>
              <a:t>db.delayData.aggregate</a:t>
            </a:r>
            <a:r>
              <a:rPr lang="en-IN" sz="2400" dirty="0"/>
              <a:t>([{$group : {_id : "$carrier", </a:t>
            </a:r>
            <a:r>
              <a:rPr lang="en-IN" sz="2400" dirty="0" err="1"/>
              <a:t>TotalDelay</a:t>
            </a:r>
            <a:r>
              <a:rPr lang="en-IN" sz="2400" dirty="0"/>
              <a:t>: {$sum : "$</a:t>
            </a:r>
            <a:r>
              <a:rPr lang="en-IN" sz="2400" dirty="0" err="1"/>
              <a:t>carrier_ct</a:t>
            </a:r>
            <a:r>
              <a:rPr lang="en-IN" sz="2400" dirty="0"/>
              <a:t>"}}}]);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79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D913E3-9515-419C-BE70-7A8C49EE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IN" sz="4000"/>
              <a:t>INSERTING NEW RECORD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A5E4C-AAF5-4F1E-B41F-122AED7E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5733"/>
            <a:ext cx="10914060" cy="139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3D6-417C-4275-A14B-70836C1A1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28" y="4751079"/>
            <a:ext cx="7251843" cy="19407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600" b="1" dirty="0"/>
              <a:t>QUERY 6: </a:t>
            </a:r>
            <a:r>
              <a:rPr lang="en-IN" sz="1600" dirty="0" err="1"/>
              <a:t>db.delayDB.insert</a:t>
            </a:r>
            <a:r>
              <a:rPr lang="en-IN" sz="1600" dirty="0"/>
              <a:t>([{"year" : 2022,  "month" : 4,  "carrier" : "AAA",  "</a:t>
            </a:r>
            <a:r>
              <a:rPr lang="en-IN" sz="1600" dirty="0" err="1"/>
              <a:t>carrier_name</a:t>
            </a:r>
            <a:r>
              <a:rPr lang="en-IN" sz="1600" dirty="0"/>
              <a:t>" : "Divesh Airlines Inc.",  "airport" : "DSM",  "</a:t>
            </a:r>
            <a:r>
              <a:rPr lang="en-IN" sz="1600" dirty="0" err="1"/>
              <a:t>airport_name</a:t>
            </a:r>
            <a:r>
              <a:rPr lang="en-IN" sz="1600" dirty="0"/>
              <a:t>" : "Divesh International",  "</a:t>
            </a:r>
            <a:r>
              <a:rPr lang="en-IN" sz="1600" dirty="0" err="1"/>
              <a:t>arr_flights</a:t>
            </a:r>
            <a:r>
              <a:rPr lang="en-IN" sz="1600" dirty="0"/>
              <a:t>" : 422,  "arr_del15" : 15,  "</a:t>
            </a:r>
            <a:r>
              <a:rPr lang="en-IN" sz="1600" dirty="0" err="1"/>
              <a:t>carrier_ct</a:t>
            </a:r>
            <a:r>
              <a:rPr lang="en-IN" sz="1600" dirty="0"/>
              <a:t>" : 3.39,  "</a:t>
            </a:r>
            <a:r>
              <a:rPr lang="en-IN" sz="1600" dirty="0" err="1"/>
              <a:t>weather_ct</a:t>
            </a:r>
            <a:r>
              <a:rPr lang="en-IN" sz="1600" dirty="0"/>
              <a:t>" : 1.57,  "</a:t>
            </a:r>
            <a:r>
              <a:rPr lang="en-IN" sz="1600" dirty="0" err="1"/>
              <a:t>nas_ct</a:t>
            </a:r>
            <a:r>
              <a:rPr lang="en-IN" sz="1600" dirty="0"/>
              <a:t>" : 5.07,  "</a:t>
            </a:r>
            <a:r>
              <a:rPr lang="en-IN" sz="1600" dirty="0" err="1"/>
              <a:t>security_ct</a:t>
            </a:r>
            <a:r>
              <a:rPr lang="en-IN" sz="1600" dirty="0"/>
              <a:t>" : 0,  "</a:t>
            </a:r>
            <a:r>
              <a:rPr lang="en-IN" sz="1600" dirty="0" err="1"/>
              <a:t>late_aircraft_ct</a:t>
            </a:r>
            <a:r>
              <a:rPr lang="en-IN" sz="1600" dirty="0"/>
              <a:t>" : 6.97,  "</a:t>
            </a:r>
            <a:r>
              <a:rPr lang="en-IN" sz="1600" dirty="0" err="1"/>
              <a:t>arr_cancelled</a:t>
            </a:r>
            <a:r>
              <a:rPr lang="en-IN" sz="1600" dirty="0"/>
              <a:t>" : 0,  "</a:t>
            </a:r>
            <a:r>
              <a:rPr lang="en-IN" sz="1600" dirty="0" err="1"/>
              <a:t>arr_diverted</a:t>
            </a:r>
            <a:r>
              <a:rPr lang="en-IN" sz="1600" dirty="0"/>
              <a:t>" : 0,  "</a:t>
            </a:r>
            <a:r>
              <a:rPr lang="en-IN" sz="1600" dirty="0" err="1"/>
              <a:t>arr_delay</a:t>
            </a:r>
            <a:r>
              <a:rPr lang="en-IN" sz="1600" dirty="0"/>
              <a:t>" : 0,  "</a:t>
            </a:r>
            <a:r>
              <a:rPr lang="en-IN" sz="1600" dirty="0" err="1"/>
              <a:t>carrier_delay</a:t>
            </a:r>
            <a:r>
              <a:rPr lang="en-IN" sz="1600" dirty="0"/>
              <a:t>" : 212,  "</a:t>
            </a:r>
            <a:r>
              <a:rPr lang="en-IN" sz="1600" dirty="0" err="1"/>
              <a:t>weather_delay</a:t>
            </a:r>
            <a:r>
              <a:rPr lang="en-IN" sz="1600" dirty="0"/>
              <a:t>" : 50,  "</a:t>
            </a:r>
            <a:r>
              <a:rPr lang="en-IN" sz="1600" dirty="0" err="1"/>
              <a:t>nas_delay</a:t>
            </a:r>
            <a:r>
              <a:rPr lang="en-IN" sz="1600" dirty="0"/>
              <a:t>" : 259,  "</a:t>
            </a:r>
            <a:r>
              <a:rPr lang="en-IN" sz="1600" dirty="0" err="1"/>
              <a:t>security_delay</a:t>
            </a:r>
            <a:r>
              <a:rPr lang="en-IN" sz="1600" dirty="0"/>
              <a:t>" : 0,  "</a:t>
            </a:r>
            <a:r>
              <a:rPr lang="en-IN" sz="1600" dirty="0" err="1"/>
              <a:t>late_aircraft_delay</a:t>
            </a:r>
            <a:r>
              <a:rPr lang="en-IN" sz="1600" dirty="0"/>
              <a:t>" : 345,  "" : ""}]);</a:t>
            </a:r>
          </a:p>
        </p:txBody>
      </p:sp>
    </p:spTree>
    <p:extLst>
      <p:ext uri="{BB962C8B-B14F-4D97-AF65-F5344CB8AC3E}">
        <p14:creationId xmlns:p14="http://schemas.microsoft.com/office/powerpoint/2010/main" val="3615559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1F7F16-99FE-4E74-B68E-FA992F61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IN" sz="4000"/>
              <a:t>MAP-REDUCE QUERY 1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21E57-09DA-498E-A264-02E1172D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46" y="671951"/>
            <a:ext cx="9266502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6196-6B44-4DA3-8257-62BEB910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554" y="4767659"/>
            <a:ext cx="7844118" cy="1770301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IN" sz="2000" b="1" dirty="0"/>
              <a:t>QUERY 7: </a:t>
            </a:r>
            <a:r>
              <a:rPr lang="en-IN" sz="2000" dirty="0"/>
              <a:t>Defining Mapper and Reducer </a:t>
            </a:r>
          </a:p>
          <a:p>
            <a:pPr marL="0" indent="0">
              <a:buNone/>
            </a:pPr>
            <a:r>
              <a:rPr lang="en-IN" sz="2000" dirty="0"/>
              <a:t>• var mapCheck1 = function(){ emit( </a:t>
            </a:r>
            <a:r>
              <a:rPr lang="en-IN" sz="2000" dirty="0" err="1"/>
              <a:t>this.carrier_name</a:t>
            </a:r>
            <a:r>
              <a:rPr lang="en-IN" sz="2000" dirty="0"/>
              <a:t>, </a:t>
            </a:r>
            <a:r>
              <a:rPr lang="en-IN" sz="2000" dirty="0" err="1"/>
              <a:t>this.carrier_delay</a:t>
            </a:r>
            <a:r>
              <a:rPr lang="en-IN" sz="2000" dirty="0"/>
              <a:t> );}</a:t>
            </a:r>
          </a:p>
          <a:p>
            <a:pPr marL="0" indent="0">
              <a:buNone/>
            </a:pPr>
            <a:r>
              <a:rPr lang="en-IN" sz="2000" dirty="0"/>
              <a:t>•var reduceCheck1 = function( key, </a:t>
            </a:r>
            <a:r>
              <a:rPr lang="en-IN" sz="2000" dirty="0" err="1"/>
              <a:t>valArr</a:t>
            </a:r>
            <a:r>
              <a:rPr lang="en-IN" sz="2000" dirty="0"/>
              <a:t> ) {return </a:t>
            </a:r>
            <a:r>
              <a:rPr lang="en-IN" sz="2000" dirty="0" err="1"/>
              <a:t>Array.sum</a:t>
            </a:r>
            <a:r>
              <a:rPr lang="en-IN" sz="2000" dirty="0"/>
              <a:t>( </a:t>
            </a:r>
            <a:r>
              <a:rPr lang="en-IN" sz="2000" dirty="0" err="1"/>
              <a:t>valArr</a:t>
            </a:r>
            <a:r>
              <a:rPr lang="en-IN" sz="2000" dirty="0"/>
              <a:t> );}</a:t>
            </a:r>
          </a:p>
          <a:p>
            <a:pPr marL="0" indent="0">
              <a:buNone/>
            </a:pPr>
            <a:r>
              <a:rPr lang="en-IN" sz="2000" dirty="0"/>
              <a:t>•</a:t>
            </a:r>
            <a:r>
              <a:rPr lang="en-IN" sz="2000" dirty="0" err="1"/>
              <a:t>db.delayData.mapReduce</a:t>
            </a:r>
            <a:r>
              <a:rPr lang="en-IN" sz="2000" dirty="0"/>
              <a:t>( mapCheck1, reduceCheck1,{out:"</a:t>
            </a:r>
            <a:r>
              <a:rPr lang="en-IN" sz="2000" dirty="0" err="1"/>
              <a:t>outputMR</a:t>
            </a:r>
            <a:r>
              <a:rPr lang="en-IN" sz="2000" dirty="0"/>
              <a:t>"});</a:t>
            </a:r>
          </a:p>
        </p:txBody>
      </p:sp>
    </p:spTree>
    <p:extLst>
      <p:ext uri="{BB962C8B-B14F-4D97-AF65-F5344CB8AC3E}">
        <p14:creationId xmlns:p14="http://schemas.microsoft.com/office/powerpoint/2010/main" val="4730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45C5F8-5379-42A1-859D-08A35F15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IN" sz="4000" dirty="0">
                <a:cs typeface="Calibri Light"/>
              </a:rPr>
              <a:t>Loading Data</a:t>
            </a:r>
            <a:endParaRPr lang="en-IN" sz="40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41362-175C-470A-9FA0-3B401765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49" y="671951"/>
            <a:ext cx="3701495" cy="33591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6FD9-C61F-4592-A91A-07D0F613C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QUERY 8: </a:t>
            </a:r>
          </a:p>
          <a:p>
            <a:pPr marL="0" indent="0">
              <a:buNone/>
            </a:pPr>
            <a:r>
              <a:rPr lang="en-US" sz="2400" dirty="0"/>
              <a:t>Loading the output with sorted order according to the requirement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52505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251D3A"/>
      </a:dk2>
      <a:lt2>
        <a:srgbClr val="E2E8E2"/>
      </a:lt2>
      <a:accent1>
        <a:srgbClr val="DF31D2"/>
      </a:accent1>
      <a:accent2>
        <a:srgbClr val="911FCD"/>
      </a:accent2>
      <a:accent3>
        <a:srgbClr val="5B31DF"/>
      </a:accent3>
      <a:accent4>
        <a:srgbClr val="1F3ECD"/>
      </a:accent4>
      <a:accent5>
        <a:srgbClr val="3198DF"/>
      </a:accent5>
      <a:accent6>
        <a:srgbClr val="1BB4B2"/>
      </a:accent6>
      <a:hlink>
        <a:srgbClr val="3F76B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1179</Words>
  <Application>Microsoft Office PowerPoint</Application>
  <PresentationFormat>Widescreen</PresentationFormat>
  <Paragraphs>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Rounded MT Bold</vt:lpstr>
      <vt:lpstr>Avenir Next LT Pro</vt:lpstr>
      <vt:lpstr>Calibri</vt:lpstr>
      <vt:lpstr>Calibri Light</vt:lpstr>
      <vt:lpstr>Consolas</vt:lpstr>
      <vt:lpstr>Posterama</vt:lpstr>
      <vt:lpstr>Symbol</vt:lpstr>
      <vt:lpstr>Times New Roman</vt:lpstr>
      <vt:lpstr>Office Theme</vt:lpstr>
      <vt:lpstr>SplashVTI</vt:lpstr>
      <vt:lpstr>MongoDB Case study  Review: Group 11</vt:lpstr>
      <vt:lpstr>FINDING THE MINIMUM AND MAXIMUM YEAR RECORDED IN THE DATABASE</vt:lpstr>
      <vt:lpstr>PowerPoint Presentation</vt:lpstr>
      <vt:lpstr>FINDING THE YEARS OF SERVICE [AGGREGATE FUNTIONS]</vt:lpstr>
      <vt:lpstr>PowerPoint Presentation</vt:lpstr>
      <vt:lpstr>TO FIND THE TOTAL DELAY OCCURRED DUE TO CARRIER LOAD-UNLOAD</vt:lpstr>
      <vt:lpstr>INSERTING NEW RECORD</vt:lpstr>
      <vt:lpstr>MAP-REDUCE QUERY 1</vt:lpstr>
      <vt:lpstr>Loading Data</vt:lpstr>
      <vt:lpstr>MAP-REDUCE QUERY 2</vt:lpstr>
      <vt:lpstr>Loading Data</vt:lpstr>
      <vt:lpstr>MongoDB Review</vt:lpstr>
      <vt:lpstr>1. Updating the carrier name from the database.</vt:lpstr>
      <vt:lpstr>2. Finding the maximum number of flights cancelled for that airport</vt:lpstr>
      <vt:lpstr>3. Finding the flights data which ends with a Strings</vt:lpstr>
      <vt:lpstr>4. Skip:</vt:lpstr>
      <vt:lpstr>5.  To find how many flights are there in carrier by using Count:</vt:lpstr>
      <vt:lpstr>CASESTUDY: AIRPORTS ANALYTICS Analysis with MongoDB</vt:lpstr>
      <vt:lpstr>PowerPoint Presentation</vt:lpstr>
      <vt:lpstr>1. Find the airports that which flights count in between 500 and 1000?</vt:lpstr>
      <vt:lpstr>2. Find the airline name that starts with "Continental".</vt:lpstr>
      <vt:lpstr>3. Find the count of flights that are arriving for airports.</vt:lpstr>
      <vt:lpstr>4. Find the carrier names that belongs to ANC and IND airports</vt:lpstr>
      <vt:lpstr>5. Find the total security of IND airport with airlines having security delays</vt:lpstr>
      <vt:lpstr>6. Find the number of flight diversions that occur in St Louis</vt:lpstr>
      <vt:lpstr>MapReduce Output</vt:lpstr>
      <vt:lpstr>MongoDB</vt:lpstr>
      <vt:lpstr>Dataset</vt:lpstr>
      <vt:lpstr>QUERY 1:</vt:lpstr>
      <vt:lpstr>QUERY 2:</vt:lpstr>
      <vt:lpstr>QUERY 3:</vt:lpstr>
      <vt:lpstr>QUERY 4:</vt:lpstr>
      <vt:lpstr>QUERY 5: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Divesh Kosuri</dc:creator>
  <cp:lastModifiedBy>Divesh Kosuri</cp:lastModifiedBy>
  <cp:revision>5</cp:revision>
  <dcterms:created xsi:type="dcterms:W3CDTF">2022-04-26T04:26:27Z</dcterms:created>
  <dcterms:modified xsi:type="dcterms:W3CDTF">2022-04-26T04:39:00Z</dcterms:modified>
</cp:coreProperties>
</file>